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34"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2"/>
    <p:restoredTop sz="85169"/>
  </p:normalViewPr>
  <p:slideViewPr>
    <p:cSldViewPr snapToGrid="0" snapToObjects="1">
      <p:cViewPr varScale="1">
        <p:scale>
          <a:sx n="132" d="100"/>
          <a:sy n="132" d="100"/>
        </p:scale>
        <p:origin x="192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Carlos Olivella</a:t>
            </a:r>
          </a:p>
          <a:p>
            <a:r>
              <a:rPr lang="en-US" dirty="0">
                <a:solidFill>
                  <a:schemeClr val="bg2"/>
                </a:solidFill>
                <a:latin typeface="Abadi" panose="020B0604020104020204" pitchFamily="34" charset="0"/>
                <a:ea typeface="SF Pro" pitchFamily="2" charset="0"/>
                <a:cs typeface="SF Pro" pitchFamily="2" charset="0"/>
              </a:rPr>
              <a:t>February 8,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1148"/>
            <a:ext cx="6122402" cy="4485815"/>
          </a:xfrm>
          <a:prstGeom prst="rect">
            <a:avLst/>
          </a:prstGeom>
        </p:spPr>
        <p:txBody>
          <a:bodyPr/>
          <a:lstStyle/>
          <a:p>
            <a:r>
              <a:rPr lang="en-US" sz="2200" dirty="0">
                <a:latin typeface="Abadi" panose="020B0604020104020204" pitchFamily="34" charset="0"/>
              </a:rPr>
              <a:t>We performed exploratory data analysis and determined the training labels.</a:t>
            </a:r>
          </a:p>
          <a:p>
            <a:r>
              <a:rPr lang="en-US" sz="2200" dirty="0">
                <a:latin typeface="Abadi" panose="020B0604020104020204" pitchFamily="34" charset="0"/>
              </a:rPr>
              <a:t>We calculated the number of launches at each site, and the number and occurrence of each orbit.</a:t>
            </a:r>
          </a:p>
          <a:p>
            <a:r>
              <a:rPr lang="en-US" sz="2200" dirty="0">
                <a:latin typeface="Abadi" panose="020B0604020104020204" pitchFamily="34" charset="0"/>
              </a:rPr>
              <a:t>We created a landing outcome label from the outcome column and exported the results to CSV.</a:t>
            </a:r>
          </a:p>
          <a:p>
            <a:r>
              <a:rPr lang="en-US" sz="2200" dirty="0">
                <a:latin typeface="Abadi" panose="020B0604020104020204" pitchFamily="34" charset="0"/>
              </a:rPr>
              <a:t>The GitHub URL of the completed data wrangling related notebooks</a:t>
            </a:r>
          </a:p>
          <a:p>
            <a:pPr marL="0" indent="0">
              <a:buNone/>
            </a:pPr>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6BB76C4E-EF54-DB72-6BE2-A86F6BDEBC7B}"/>
              </a:ext>
            </a:extLst>
          </p:cNvPr>
          <p:cNvPicPr>
            <a:picLocks noChangeAspect="1"/>
          </p:cNvPicPr>
          <p:nvPr/>
        </p:nvPicPr>
        <p:blipFill>
          <a:blip r:embed="rId3"/>
          <a:stretch>
            <a:fillRect/>
          </a:stretch>
        </p:blipFill>
        <p:spPr>
          <a:xfrm flipH="1">
            <a:off x="6892413" y="1907457"/>
            <a:ext cx="4529576" cy="384441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9541"/>
            <a:ext cx="9745589" cy="1979459"/>
          </a:xfrm>
          <a:prstGeom prst="rect">
            <a:avLst/>
          </a:prstGeom>
        </p:spPr>
        <p:txBody>
          <a:bodyPr lIns="91440" tIns="45720" rIns="91440" bIns="45720" anchor="t"/>
          <a:lstStyle/>
          <a:p>
            <a:pPr>
              <a:lnSpc>
                <a:spcPct val="100000"/>
              </a:lnSpc>
              <a:spcBef>
                <a:spcPts val="1400"/>
              </a:spcBef>
            </a:pPr>
            <a:r>
              <a:rPr lang="en-US" sz="2000" dirty="0">
                <a:latin typeface="Abadi" panose="020B0604020104020204" pitchFamily="34" charset="0"/>
              </a:rPr>
              <a:t>We explored the data by visualizing the relationship between flight number and launch Site, payload and launch site, the success rate of each orbit type, flight number and orbit type, and the launch success yearly trend.</a:t>
            </a:r>
          </a:p>
          <a:p>
            <a:pPr>
              <a:lnSpc>
                <a:spcPct val="100000"/>
              </a:lnSpc>
              <a:spcBef>
                <a:spcPts val="1400"/>
              </a:spcBef>
            </a:pPr>
            <a:r>
              <a:rPr lang="en-US" sz="2000" dirty="0">
                <a:latin typeface="Abadi" panose="020B0604020104020204" pitchFamily="34" charset="0"/>
              </a:rPr>
              <a:t>The GitHub URL of the completed EDA with Data Visualization notebook.</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19DC0AE-A02A-D837-50CB-42B9EF5874E8}"/>
              </a:ext>
            </a:extLst>
          </p:cNvPr>
          <p:cNvPicPr>
            <a:picLocks noChangeAspect="1"/>
          </p:cNvPicPr>
          <p:nvPr/>
        </p:nvPicPr>
        <p:blipFill>
          <a:blip r:embed="rId3"/>
          <a:stretch>
            <a:fillRect/>
          </a:stretch>
        </p:blipFill>
        <p:spPr>
          <a:xfrm>
            <a:off x="870643" y="3446213"/>
            <a:ext cx="4369950" cy="2998117"/>
          </a:xfrm>
          <a:prstGeom prst="rect">
            <a:avLst/>
          </a:prstGeom>
        </p:spPr>
      </p:pic>
      <p:pic>
        <p:nvPicPr>
          <p:cNvPr id="8" name="Picture 7">
            <a:extLst>
              <a:ext uri="{FF2B5EF4-FFF2-40B4-BE49-F238E27FC236}">
                <a16:creationId xmlns:a16="http://schemas.microsoft.com/office/drawing/2014/main" id="{DE67FE13-175C-DCC5-3E24-1F29F4CC5CD4}"/>
              </a:ext>
            </a:extLst>
          </p:cNvPr>
          <p:cNvPicPr>
            <a:picLocks noChangeAspect="1"/>
          </p:cNvPicPr>
          <p:nvPr/>
        </p:nvPicPr>
        <p:blipFill>
          <a:blip r:embed="rId4"/>
          <a:stretch>
            <a:fillRect/>
          </a:stretch>
        </p:blipFill>
        <p:spPr>
          <a:xfrm>
            <a:off x="5334912" y="3446213"/>
            <a:ext cx="5691056" cy="291693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latin typeface="Abadi" panose="020B0604020104020204" pitchFamily="34" charset="0"/>
              </a:rPr>
              <a:t>We loaded the SpaceX dataset into a PostgreSQL database without leaving the </a:t>
            </a:r>
            <a:r>
              <a:rPr lang="en-US" sz="2200" dirty="0" err="1">
                <a:latin typeface="Abadi" panose="020B0604020104020204" pitchFamily="34" charset="0"/>
              </a:rPr>
              <a:t>Jupyter</a:t>
            </a:r>
            <a:r>
              <a:rPr lang="en-US" sz="2200" dirty="0">
                <a:latin typeface="Abadi" panose="020B0604020104020204" pitchFamily="34" charset="0"/>
              </a:rPr>
              <a:t> Notebook.</a:t>
            </a:r>
          </a:p>
          <a:p>
            <a:pPr>
              <a:lnSpc>
                <a:spcPct val="100000"/>
              </a:lnSpc>
              <a:spcBef>
                <a:spcPts val="1400"/>
              </a:spcBef>
            </a:pPr>
            <a:r>
              <a:rPr lang="en-US" sz="2200" dirty="0">
                <a:latin typeface="Abadi" panose="020B0604020104020204" pitchFamily="34" charset="0"/>
              </a:rPr>
              <a:t>We applied EDA with SQL to get insight from the data. We wrote queries to find out for instance:</a:t>
            </a:r>
          </a:p>
          <a:p>
            <a:pPr lvl="1">
              <a:lnSpc>
                <a:spcPct val="100000"/>
              </a:lnSpc>
              <a:spcBef>
                <a:spcPts val="1400"/>
              </a:spcBef>
            </a:pPr>
            <a:r>
              <a:rPr lang="en-US" sz="1800" dirty="0">
                <a:latin typeface="Abadi" panose="020B0604020104020204" pitchFamily="34" charset="0"/>
              </a:rPr>
              <a:t>The names of unique launch sites in the space mission.</a:t>
            </a:r>
          </a:p>
          <a:p>
            <a:pPr lvl="1">
              <a:lnSpc>
                <a:spcPct val="100000"/>
              </a:lnSpc>
              <a:spcBef>
                <a:spcPts val="1400"/>
              </a:spcBef>
            </a:pPr>
            <a:r>
              <a:rPr lang="en-US" sz="1800" dirty="0">
                <a:latin typeface="Abadi" panose="020B0604020104020204" pitchFamily="34" charset="0"/>
              </a:rPr>
              <a:t>The total payload mass carried by boosters launched by NASA (CRS).</a:t>
            </a:r>
          </a:p>
          <a:p>
            <a:pPr lvl="1">
              <a:lnSpc>
                <a:spcPct val="100000"/>
              </a:lnSpc>
              <a:spcBef>
                <a:spcPts val="1400"/>
              </a:spcBef>
            </a:pPr>
            <a:r>
              <a:rPr lang="en-US" sz="1800" dirty="0">
                <a:latin typeface="Abadi" panose="020B0604020104020204" pitchFamily="34" charset="0"/>
              </a:rPr>
              <a:t>The average payload mass carried by booster version F9 v1.1 </a:t>
            </a:r>
          </a:p>
          <a:p>
            <a:pPr lvl="1">
              <a:lnSpc>
                <a:spcPct val="100000"/>
              </a:lnSpc>
              <a:spcBef>
                <a:spcPts val="1400"/>
              </a:spcBef>
            </a:pPr>
            <a:r>
              <a:rPr lang="en-US" sz="1800" dirty="0">
                <a:latin typeface="Abadi" panose="020B0604020104020204" pitchFamily="34" charset="0"/>
              </a:rPr>
              <a:t>The total number of successful and failed mission outcomes.</a:t>
            </a:r>
          </a:p>
          <a:p>
            <a:pPr lvl="1">
              <a:lnSpc>
                <a:spcPct val="100000"/>
              </a:lnSpc>
              <a:spcBef>
                <a:spcPts val="1400"/>
              </a:spcBef>
            </a:pPr>
            <a:r>
              <a:rPr lang="en-US" sz="1800" dirty="0">
                <a:latin typeface="Abadi" panose="020B0604020104020204" pitchFamily="34" charset="0"/>
              </a:rPr>
              <a:t>The failed landing outcomes in drone ship, their booster version, and launch site names.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0433"/>
            <a:ext cx="9745589" cy="1044780"/>
          </a:xfrm>
          <a:prstGeom prst="rect">
            <a:avLst/>
          </a:prstGeom>
        </p:spPr>
        <p:txBody>
          <a:bodyPr lIns="91440" tIns="45720" rIns="91440" bIns="45720" anchor="t"/>
          <a:lstStyle/>
          <a:p>
            <a:pPr>
              <a:lnSpc>
                <a:spcPct val="100000"/>
              </a:lnSpc>
              <a:spcBef>
                <a:spcPts val="1400"/>
              </a:spcBef>
            </a:pPr>
            <a:r>
              <a:rPr lang="en-US" sz="2200" dirty="0">
                <a:latin typeface="Abadi" panose="020B0604020104020204" pitchFamily="34" charset="0"/>
              </a:rPr>
              <a:t>The GitHub URL of the completed EDA with SQL-related notebooks.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99F317CC-F8E0-093C-F1DE-825E000170D5}"/>
              </a:ext>
            </a:extLst>
          </p:cNvPr>
          <p:cNvPicPr>
            <a:picLocks noChangeAspect="1"/>
          </p:cNvPicPr>
          <p:nvPr/>
        </p:nvPicPr>
        <p:blipFill>
          <a:blip r:embed="rId3"/>
          <a:stretch>
            <a:fillRect/>
          </a:stretch>
        </p:blipFill>
        <p:spPr>
          <a:xfrm>
            <a:off x="1676401" y="2851355"/>
            <a:ext cx="8193321" cy="3184683"/>
          </a:xfrm>
          <a:prstGeom prst="rect">
            <a:avLst/>
          </a:prstGeom>
        </p:spPr>
      </p:pic>
    </p:spTree>
    <p:extLst>
      <p:ext uri="{BB962C8B-B14F-4D97-AF65-F5344CB8AC3E}">
        <p14:creationId xmlns:p14="http://schemas.microsoft.com/office/powerpoint/2010/main" val="705321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latin typeface="Abadi" panose="020B0604020104020204" pitchFamily="34" charset="0"/>
              </a:rPr>
              <a:t>We marked all launch sites and added map objects such as markers, circles, and lines to mark the success or failure of launches for each site on the folium map.</a:t>
            </a:r>
          </a:p>
          <a:p>
            <a:pPr>
              <a:lnSpc>
                <a:spcPct val="100000"/>
              </a:lnSpc>
              <a:spcBef>
                <a:spcPts val="1400"/>
              </a:spcBef>
            </a:pPr>
            <a:r>
              <a:rPr lang="en-US" sz="2200" dirty="0">
                <a:latin typeface="Abadi" panose="020B0604020104020204" pitchFamily="34" charset="0"/>
              </a:rPr>
              <a:t>We assigned the feature launch outcomes (failure or success) to classes 0 and 1. i.e., 0 for failure, and 1 for success.</a:t>
            </a:r>
          </a:p>
          <a:p>
            <a:pPr>
              <a:lnSpc>
                <a:spcPct val="100000"/>
              </a:lnSpc>
              <a:spcBef>
                <a:spcPts val="1400"/>
              </a:spcBef>
            </a:pPr>
            <a:r>
              <a:rPr lang="en-US" sz="2200" dirty="0">
                <a:latin typeface="Abadi" panose="020B0604020104020204" pitchFamily="34" charset="0"/>
              </a:rPr>
              <a:t>Using the colored marker clusters, we identified which launch sites have a relatively high success rate.</a:t>
            </a:r>
          </a:p>
          <a:p>
            <a:pPr>
              <a:lnSpc>
                <a:spcPct val="100000"/>
              </a:lnSpc>
              <a:spcBef>
                <a:spcPts val="1400"/>
              </a:spcBef>
            </a:pPr>
            <a:r>
              <a:rPr lang="en-US" sz="2200" dirty="0">
                <a:latin typeface="Abadi" panose="020B0604020104020204" pitchFamily="34" charset="0"/>
              </a:rPr>
              <a:t>We calculated the distances between a launch site to its proximities.</a:t>
            </a:r>
          </a:p>
          <a:p>
            <a:pPr>
              <a:lnSpc>
                <a:spcPct val="100000"/>
              </a:lnSpc>
              <a:spcBef>
                <a:spcPts val="1400"/>
              </a:spcBef>
            </a:pPr>
            <a:r>
              <a:rPr lang="en-US" sz="2200" dirty="0">
                <a:latin typeface="Abadi" panose="020B0604020104020204" pitchFamily="34" charset="0"/>
              </a:rPr>
              <a:t>We answered some questions for instance:</a:t>
            </a:r>
          </a:p>
          <a:p>
            <a:pPr lvl="1">
              <a:lnSpc>
                <a:spcPct val="100000"/>
              </a:lnSpc>
              <a:spcBef>
                <a:spcPts val="1400"/>
              </a:spcBef>
            </a:pPr>
            <a:r>
              <a:rPr lang="en-US" sz="1800" dirty="0">
                <a:latin typeface="Abadi" panose="020B0604020104020204" pitchFamily="34" charset="0"/>
              </a:rPr>
              <a:t>Are launch sites near railways, highways, and coastlines? </a:t>
            </a:r>
          </a:p>
          <a:p>
            <a:pPr lvl="1">
              <a:lnSpc>
                <a:spcPct val="100000"/>
              </a:lnSpc>
              <a:spcBef>
                <a:spcPts val="1400"/>
              </a:spcBef>
            </a:pPr>
            <a:r>
              <a:rPr lang="en-US" sz="1800" dirty="0">
                <a:latin typeface="Abadi" panose="020B0604020104020204" pitchFamily="34" charset="0"/>
              </a:rPr>
              <a:t>Do launch sites keep a certain distance away from cities?</a:t>
            </a: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48912"/>
            <a:ext cx="10515600" cy="966469"/>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The GitHub URL of the completed Interactive map with Folium-related notebooks.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1780E7D1-96E6-04B8-37ED-C922274C67AD}"/>
              </a:ext>
            </a:extLst>
          </p:cNvPr>
          <p:cNvPicPr>
            <a:picLocks noChangeAspect="1"/>
          </p:cNvPicPr>
          <p:nvPr/>
        </p:nvPicPr>
        <p:blipFill>
          <a:blip r:embed="rId3"/>
          <a:stretch>
            <a:fillRect/>
          </a:stretch>
        </p:blipFill>
        <p:spPr>
          <a:xfrm>
            <a:off x="2595716" y="2793592"/>
            <a:ext cx="7000568" cy="3408597"/>
          </a:xfrm>
          <a:prstGeom prst="rect">
            <a:avLst/>
          </a:prstGeom>
        </p:spPr>
      </p:pic>
    </p:spTree>
    <p:extLst>
      <p:ext uri="{BB962C8B-B14F-4D97-AF65-F5344CB8AC3E}">
        <p14:creationId xmlns:p14="http://schemas.microsoft.com/office/powerpoint/2010/main" val="103711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72911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We built an interactive dashboard with </a:t>
            </a:r>
            <a:r>
              <a:rPr lang="en-US" sz="2200" dirty="0" err="1">
                <a:latin typeface="Abadi" panose="020B0604020104020204" pitchFamily="34" charset="0"/>
              </a:rPr>
              <a:t>Plotly</a:t>
            </a:r>
            <a:r>
              <a:rPr lang="en-US" sz="2200" dirty="0">
                <a:latin typeface="Abadi" panose="020B0604020104020204" pitchFamily="34" charset="0"/>
              </a:rPr>
              <a:t> dash.</a:t>
            </a:r>
          </a:p>
          <a:p>
            <a:pPr>
              <a:lnSpc>
                <a:spcPct val="100000"/>
              </a:lnSpc>
              <a:spcBef>
                <a:spcPts val="1400"/>
              </a:spcBef>
            </a:pPr>
            <a:r>
              <a:rPr lang="en-US" sz="2200" dirty="0">
                <a:latin typeface="Abadi" panose="020B0604020104020204" pitchFamily="34" charset="0"/>
              </a:rPr>
              <a:t>We plotted pie charts showing the total launches by a certain site.</a:t>
            </a:r>
          </a:p>
          <a:p>
            <a:pPr>
              <a:lnSpc>
                <a:spcPct val="100000"/>
              </a:lnSpc>
              <a:spcBef>
                <a:spcPts val="1400"/>
              </a:spcBef>
            </a:pPr>
            <a:r>
              <a:rPr lang="en-US" sz="2200" dirty="0">
                <a:latin typeface="Abadi" panose="020B0604020104020204" pitchFamily="34" charset="0"/>
              </a:rPr>
              <a:t>We plotted a scatter graph showing the relationship between Outcome and Payload Mass (Kg) for the different booster versions.</a:t>
            </a:r>
          </a:p>
          <a:p>
            <a:pPr>
              <a:lnSpc>
                <a:spcPct val="100000"/>
              </a:lnSpc>
              <a:spcBef>
                <a:spcPts val="1400"/>
              </a:spcBef>
            </a:pPr>
            <a:r>
              <a:rPr lang="en-US" sz="2200" dirty="0">
                <a:latin typeface="Abadi" panose="020B0604020104020204" pitchFamily="34" charset="0"/>
              </a:rPr>
              <a:t>The GitHub URL of the completed Dashboard with </a:t>
            </a:r>
            <a:r>
              <a:rPr lang="en-US" sz="2200" dirty="0" err="1">
                <a:latin typeface="Abadi" panose="020B0604020104020204" pitchFamily="34" charset="0"/>
              </a:rPr>
              <a:t>Plotly</a:t>
            </a:r>
            <a:r>
              <a:rPr lang="en-US" sz="2200" dirty="0">
                <a:latin typeface="Abadi" panose="020B0604020104020204" pitchFamily="34" charset="0"/>
              </a:rPr>
              <a:t>-related notebooks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917B9816-FA01-DDDD-D46C-E750FDD68517}"/>
              </a:ext>
            </a:extLst>
          </p:cNvPr>
          <p:cNvPicPr>
            <a:picLocks noChangeAspect="1"/>
          </p:cNvPicPr>
          <p:nvPr/>
        </p:nvPicPr>
        <p:blipFill rotWithShape="1">
          <a:blip r:embed="rId3"/>
          <a:srcRect l="29482" r="37610"/>
          <a:stretch/>
        </p:blipFill>
        <p:spPr>
          <a:xfrm>
            <a:off x="6939752" y="1897425"/>
            <a:ext cx="4345859" cy="3784020"/>
          </a:xfrm>
          <a:prstGeom prst="rect">
            <a:avLst/>
          </a:prstGeom>
        </p:spPr>
      </p:pic>
      <p:pic>
        <p:nvPicPr>
          <p:cNvPr id="8" name="Picture 7">
            <a:extLst>
              <a:ext uri="{FF2B5EF4-FFF2-40B4-BE49-F238E27FC236}">
                <a16:creationId xmlns:a16="http://schemas.microsoft.com/office/drawing/2014/main" id="{B31487D1-17EF-CA58-46AF-D4C28E90E8F8}"/>
              </a:ext>
            </a:extLst>
          </p:cNvPr>
          <p:cNvPicPr>
            <a:picLocks noChangeAspect="1"/>
          </p:cNvPicPr>
          <p:nvPr/>
        </p:nvPicPr>
        <p:blipFill rotWithShape="1">
          <a:blip r:embed="rId3"/>
          <a:srcRect l="90323" t="15309" b="52433"/>
          <a:stretch/>
        </p:blipFill>
        <p:spPr>
          <a:xfrm>
            <a:off x="6975588" y="1897425"/>
            <a:ext cx="1262719" cy="122062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loaded the data using NumPy and pandas, transformed the data, and split our data into training and testing.</a:t>
            </a:r>
          </a:p>
          <a:p>
            <a:pPr>
              <a:lnSpc>
                <a:spcPct val="100000"/>
              </a:lnSpc>
              <a:spcBef>
                <a:spcPts val="1400"/>
              </a:spcBef>
            </a:pPr>
            <a:r>
              <a:rPr lang="en-US" sz="2200" dirty="0">
                <a:latin typeface="Abadi" panose="020B0604020104020204" pitchFamily="34" charset="0"/>
              </a:rPr>
              <a:t>We built different machine learning models and tune different hyperparameters using </a:t>
            </a:r>
            <a:r>
              <a:rPr lang="en-US" sz="2200" dirty="0" err="1">
                <a:latin typeface="Abadi" panose="020B0604020104020204" pitchFamily="34" charset="0"/>
              </a:rPr>
              <a:t>GridSearchCV</a:t>
            </a:r>
            <a:r>
              <a:rPr lang="en-US" sz="2200" dirty="0">
                <a:latin typeface="Abadi" panose="020B0604020104020204" pitchFamily="34" charset="0"/>
              </a:rPr>
              <a:t>.</a:t>
            </a:r>
          </a:p>
          <a:p>
            <a:pPr>
              <a:lnSpc>
                <a:spcPct val="100000"/>
              </a:lnSpc>
              <a:spcBef>
                <a:spcPts val="1400"/>
              </a:spcBef>
            </a:pPr>
            <a:r>
              <a:rPr lang="en-US" sz="2200" dirty="0">
                <a:latin typeface="Abadi" panose="020B0604020104020204" pitchFamily="34" charset="0"/>
              </a:rPr>
              <a:t>We used accuracy as the metric for our model and improved the model using feature engineering and algorithm tuning.</a:t>
            </a:r>
          </a:p>
          <a:p>
            <a:pPr>
              <a:lnSpc>
                <a:spcPct val="100000"/>
              </a:lnSpc>
              <a:spcBef>
                <a:spcPts val="1400"/>
              </a:spcBef>
            </a:pPr>
            <a:r>
              <a:rPr lang="en-US" sz="2200" dirty="0">
                <a:latin typeface="Abadi" panose="020B0604020104020204" pitchFamily="34" charset="0"/>
              </a:rPr>
              <a:t>We found the best performing classification model.</a:t>
            </a:r>
          </a:p>
          <a:p>
            <a:pPr>
              <a:lnSpc>
                <a:spcPct val="100000"/>
              </a:lnSpc>
              <a:spcBef>
                <a:spcPts val="1400"/>
              </a:spcBef>
            </a:pPr>
            <a:r>
              <a:rPr lang="en-US" sz="2200" dirty="0">
                <a:latin typeface="Abadi" panose="020B0604020104020204" pitchFamily="34" charset="0"/>
              </a:rPr>
              <a:t>The GitHub URL of the completed best-performing Classification Model-related notebook.</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782875"/>
            <a:ext cx="10592999" cy="734183"/>
          </a:xfrm>
          <a:prstGeom prst="rect">
            <a:avLst/>
          </a:prstGeom>
        </p:spPr>
        <p:txBody>
          <a:bodyPr>
            <a:noAutofit/>
          </a:bodyPr>
          <a:lstStyle/>
          <a:p>
            <a:pPr>
              <a:lnSpc>
                <a:spcPct val="100000"/>
              </a:lnSpc>
              <a:spcBef>
                <a:spcPts val="1400"/>
              </a:spcBef>
            </a:pPr>
            <a:r>
              <a:rPr lang="en-US" sz="2200" dirty="0">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7F88605-EA4E-827C-4404-DB91F7B5804D}"/>
              </a:ext>
            </a:extLst>
          </p:cNvPr>
          <p:cNvPicPr>
            <a:picLocks noChangeAspect="1"/>
          </p:cNvPicPr>
          <p:nvPr/>
        </p:nvPicPr>
        <p:blipFill>
          <a:blip r:embed="rId3"/>
          <a:stretch>
            <a:fillRect/>
          </a:stretch>
        </p:blipFill>
        <p:spPr>
          <a:xfrm>
            <a:off x="1066800" y="2782529"/>
            <a:ext cx="10058400" cy="32430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92766"/>
            <a:ext cx="11009034" cy="1204385"/>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Now if you observe Payload Vs. Launch Site scatters point chart you will find for the VAFB-SLC launch site there are no rockets launched for heavy payload mass(greater than 10000).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7CDBF7-C8F2-870B-009F-04CB28C1FB09}"/>
              </a:ext>
            </a:extLst>
          </p:cNvPr>
          <p:cNvPicPr>
            <a:picLocks noChangeAspect="1"/>
          </p:cNvPicPr>
          <p:nvPr/>
        </p:nvPicPr>
        <p:blipFill>
          <a:blip r:embed="rId3"/>
          <a:stretch>
            <a:fillRect/>
          </a:stretch>
        </p:blipFill>
        <p:spPr>
          <a:xfrm>
            <a:off x="2131392" y="2949353"/>
            <a:ext cx="7929217" cy="327703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6389" y="2072282"/>
            <a:ext cx="3932238" cy="1467331"/>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see that ES-L1, GEO, HEO, SSO, and VLEO had the most success rate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8E460DD-8DF4-FD5A-758C-797519437E44}"/>
              </a:ext>
            </a:extLst>
          </p:cNvPr>
          <p:cNvPicPr>
            <a:picLocks noChangeAspect="1"/>
          </p:cNvPicPr>
          <p:nvPr/>
        </p:nvPicPr>
        <p:blipFill>
          <a:blip r:embed="rId3"/>
          <a:stretch>
            <a:fillRect/>
          </a:stretch>
        </p:blipFill>
        <p:spPr>
          <a:xfrm>
            <a:off x="5090578" y="1836001"/>
            <a:ext cx="6047549" cy="414907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7893"/>
            <a:ext cx="4303434"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3F8E5DA-E212-4E1F-2B12-026E23200E72}"/>
              </a:ext>
            </a:extLst>
          </p:cNvPr>
          <p:cNvPicPr>
            <a:picLocks noChangeAspect="1"/>
          </p:cNvPicPr>
          <p:nvPr/>
        </p:nvPicPr>
        <p:blipFill>
          <a:blip r:embed="rId3"/>
          <a:stretch>
            <a:fillRect/>
          </a:stretch>
        </p:blipFill>
        <p:spPr>
          <a:xfrm>
            <a:off x="5388432" y="1717893"/>
            <a:ext cx="6033557" cy="451531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3132"/>
            <a:ext cx="10515600" cy="922752"/>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can observe that with heavy payloads, the successful landing is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7262001-1A68-7266-CCCD-6E2B9DF6112C}"/>
              </a:ext>
            </a:extLst>
          </p:cNvPr>
          <p:cNvPicPr>
            <a:picLocks noChangeAspect="1"/>
          </p:cNvPicPr>
          <p:nvPr/>
        </p:nvPicPr>
        <p:blipFill>
          <a:blip r:embed="rId3"/>
          <a:stretch>
            <a:fillRect/>
          </a:stretch>
        </p:blipFill>
        <p:spPr>
          <a:xfrm>
            <a:off x="1756796" y="2673384"/>
            <a:ext cx="8678408" cy="364596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observe that the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AA81699-EF28-89A4-9EF3-18E4323FC71D}"/>
              </a:ext>
            </a:extLst>
          </p:cNvPr>
          <p:cNvPicPr>
            <a:picLocks noChangeAspect="1"/>
          </p:cNvPicPr>
          <p:nvPr/>
        </p:nvPicPr>
        <p:blipFill>
          <a:blip r:embed="rId3"/>
          <a:stretch>
            <a:fillRect/>
          </a:stretch>
        </p:blipFill>
        <p:spPr>
          <a:xfrm>
            <a:off x="4854603" y="1613413"/>
            <a:ext cx="6431008" cy="441216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947072"/>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used the keyword DISTINCT to show only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AD2FDA4-5D67-2D49-2B0B-07956B609649}"/>
              </a:ext>
            </a:extLst>
          </p:cNvPr>
          <p:cNvPicPr>
            <a:picLocks noChangeAspect="1"/>
          </p:cNvPicPr>
          <p:nvPr/>
        </p:nvPicPr>
        <p:blipFill>
          <a:blip r:embed="rId3"/>
          <a:stretch>
            <a:fillRect/>
          </a:stretch>
        </p:blipFill>
        <p:spPr>
          <a:xfrm>
            <a:off x="1633183" y="3028335"/>
            <a:ext cx="8925635" cy="273444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819252"/>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9F3213D-43D9-AB28-C2F2-D3B388789083}"/>
              </a:ext>
            </a:extLst>
          </p:cNvPr>
          <p:cNvPicPr>
            <a:picLocks noChangeAspect="1"/>
          </p:cNvPicPr>
          <p:nvPr/>
        </p:nvPicPr>
        <p:blipFill>
          <a:blip r:embed="rId3"/>
          <a:stretch>
            <a:fillRect/>
          </a:stretch>
        </p:blipFill>
        <p:spPr>
          <a:xfrm>
            <a:off x="1129036" y="2359742"/>
            <a:ext cx="9666783" cy="37500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838917"/>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CD5D446-6981-392F-FB1D-89BB98D56DFB}"/>
              </a:ext>
            </a:extLst>
          </p:cNvPr>
          <p:cNvPicPr>
            <a:picLocks noChangeAspect="1"/>
          </p:cNvPicPr>
          <p:nvPr/>
        </p:nvPicPr>
        <p:blipFill>
          <a:blip r:embed="rId3"/>
          <a:stretch>
            <a:fillRect/>
          </a:stretch>
        </p:blipFill>
        <p:spPr>
          <a:xfrm>
            <a:off x="1307290" y="3392128"/>
            <a:ext cx="9577420" cy="137649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858581"/>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calculated the average payload mass carried by booster version F9 v1.1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CF6E743-D167-A270-B1DA-1DD50580C5E8}"/>
              </a:ext>
            </a:extLst>
          </p:cNvPr>
          <p:cNvPicPr>
            <a:picLocks noChangeAspect="1"/>
          </p:cNvPicPr>
          <p:nvPr/>
        </p:nvPicPr>
        <p:blipFill>
          <a:blip r:embed="rId3"/>
          <a:stretch>
            <a:fillRect/>
          </a:stretch>
        </p:blipFill>
        <p:spPr>
          <a:xfrm>
            <a:off x="1020020" y="2964700"/>
            <a:ext cx="10151961" cy="149430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4503"/>
            <a:ext cx="10043394" cy="482484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Summary of methodologies </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Data Collection through API</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Data Collection through Web Scraping </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Data Wrangling</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Exploratory Data Analysis with Data Visualization </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Interactive Visual Analytics with Folium and </a:t>
            </a:r>
            <a:r>
              <a:rPr lang="en-US" sz="1800" dirty="0" err="1">
                <a:solidFill>
                  <a:schemeClr val="tx1">
                    <a:lumMod val="65000"/>
                    <a:lumOff val="35000"/>
                  </a:schemeClr>
                </a:solidFill>
                <a:latin typeface="Abadi" panose="020B0604020104020204" pitchFamily="34" charset="0"/>
              </a:rPr>
              <a:t>Plotly</a:t>
            </a:r>
            <a:endParaRPr lang="en-US" sz="1800" dirty="0">
              <a:solidFill>
                <a:schemeClr val="tx1">
                  <a:lumMod val="65000"/>
                  <a:lumOff val="35000"/>
                </a:schemeClr>
              </a:solidFill>
              <a:latin typeface="Abadi" panose="020B0604020104020204" pitchFamily="34" charset="0"/>
            </a:endParaRP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Machine Learning Prediction</a:t>
            </a:r>
          </a:p>
          <a:p>
            <a:pPr>
              <a:lnSpc>
                <a:spcPct val="100000"/>
              </a:lnSpc>
              <a:spcBef>
                <a:spcPts val="1400"/>
              </a:spcBef>
            </a:pPr>
            <a:r>
              <a:rPr lang="en-US" sz="2200" dirty="0">
                <a:solidFill>
                  <a:schemeClr val="tx1"/>
                </a:solidFill>
                <a:latin typeface="Abadi" panose="020B0604020104020204" pitchFamily="34" charset="0"/>
              </a:rPr>
              <a:t>Summary of all results</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Interactive Analysis in Screenshots </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1025730"/>
          </a:xfrm>
          <a:prstGeom prst="rect">
            <a:avLst/>
          </a:prstGeom>
        </p:spPr>
        <p:txBody>
          <a:bodyPr lIns="91440" tIns="45720" rIns="91440" bIns="45720" anchor="t">
            <a:normAutofit/>
          </a:bodyPr>
          <a:lstStyle/>
          <a:p>
            <a:pPr>
              <a:lnSpc>
                <a:spcPct val="100000"/>
              </a:lnSpc>
              <a:spcBef>
                <a:spcPts val="1400"/>
              </a:spcBef>
            </a:pPr>
            <a:r>
              <a:rPr lang="en-US" sz="2200" dirty="0">
                <a:latin typeface="Abadi" panose="020B0604020104020204" pitchFamily="34" charset="0"/>
              </a:rPr>
              <a:t>We observed that the date of the first successful landing outcome on the ground pad were 22nd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5B9BB7C-9C36-36E7-B62A-4BA102341AF3}"/>
              </a:ext>
            </a:extLst>
          </p:cNvPr>
          <p:cNvPicPr>
            <a:picLocks noChangeAspect="1"/>
          </p:cNvPicPr>
          <p:nvPr/>
        </p:nvPicPr>
        <p:blipFill>
          <a:blip r:embed="rId3"/>
          <a:stretch>
            <a:fillRect/>
          </a:stretch>
        </p:blipFill>
        <p:spPr>
          <a:xfrm>
            <a:off x="1333500" y="3009714"/>
            <a:ext cx="9525000" cy="14287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9651"/>
            <a:ext cx="10515600" cy="1242040"/>
          </a:xfrm>
          <a:prstGeom prst="rect">
            <a:avLst/>
          </a:prstGeom>
        </p:spPr>
        <p:txBody>
          <a:bodyPr lIns="91440" tIns="45720" rIns="91440" bIns="45720" anchor="t">
            <a:normAutofit/>
          </a:bodyPr>
          <a:lstStyle/>
          <a:p>
            <a:pPr>
              <a:lnSpc>
                <a:spcPct val="100000"/>
              </a:lnSpc>
              <a:spcBef>
                <a:spcPts val="1400"/>
              </a:spcBef>
            </a:pPr>
            <a:r>
              <a:rPr lang="en-US" sz="2200" dirty="0">
                <a:latin typeface="Abadi" panose="020B0604020104020204" pitchFamily="34" charset="0"/>
              </a:rPr>
              <a:t>We used the WHERE clause to filter for boosters that have successfully landed on a drone ship and applied the AND condition to determine a successful landing with a payload mass greater than 4000 but less than 6000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DB5268C-3EA8-205B-486C-F7609C80E9E5}"/>
              </a:ext>
            </a:extLst>
          </p:cNvPr>
          <p:cNvPicPr>
            <a:picLocks noChangeAspect="1"/>
          </p:cNvPicPr>
          <p:nvPr/>
        </p:nvPicPr>
        <p:blipFill>
          <a:blip r:embed="rId3"/>
          <a:stretch>
            <a:fillRect/>
          </a:stretch>
        </p:blipFill>
        <p:spPr>
          <a:xfrm>
            <a:off x="1458030" y="3054011"/>
            <a:ext cx="9275941" cy="207842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829085"/>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used wildcards like ‘%’ to filter for WHERE Mission Outcome was a success or a failure.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61ED3E1-05E0-7919-C03A-5FAEC34EC65E}"/>
              </a:ext>
            </a:extLst>
          </p:cNvPr>
          <p:cNvPicPr>
            <a:picLocks noChangeAspect="1"/>
          </p:cNvPicPr>
          <p:nvPr/>
        </p:nvPicPr>
        <p:blipFill>
          <a:blip r:embed="rId3"/>
          <a:stretch>
            <a:fillRect/>
          </a:stretch>
        </p:blipFill>
        <p:spPr>
          <a:xfrm>
            <a:off x="1098909" y="2963221"/>
            <a:ext cx="9994183" cy="18883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809420"/>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determined the booster that has carried the maximum payload using a subquery in the WHERE clause and the MAX()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2FF550F-C0D7-A145-689E-91ECD5DAECD4}"/>
              </a:ext>
            </a:extLst>
          </p:cNvPr>
          <p:cNvPicPr>
            <a:picLocks noChangeAspect="1"/>
          </p:cNvPicPr>
          <p:nvPr/>
        </p:nvPicPr>
        <p:blipFill>
          <a:blip r:embed="rId3"/>
          <a:stretch>
            <a:fillRect/>
          </a:stretch>
        </p:blipFill>
        <p:spPr>
          <a:xfrm>
            <a:off x="1635765" y="2782963"/>
            <a:ext cx="8920470" cy="339052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974"/>
            <a:ext cx="10515600" cy="1192878"/>
          </a:xfrm>
          <a:prstGeom prst="rect">
            <a:avLst/>
          </a:prstGeom>
        </p:spPr>
        <p:txBody>
          <a:bodyPr lIns="91440" tIns="45720" rIns="91440" bIns="45720" anchor="t">
            <a:noAutofit/>
          </a:bodyPr>
          <a:lstStyle/>
          <a:p>
            <a:pPr>
              <a:lnSpc>
                <a:spcPct val="100000"/>
              </a:lnSpc>
              <a:spcBef>
                <a:spcPts val="1400"/>
              </a:spcBef>
            </a:pPr>
            <a:r>
              <a:rPr lang="en-US" sz="2200" dirty="0">
                <a:latin typeface="Abadi" panose="020B0604020104020204" pitchFamily="34" charset="0"/>
              </a:rPr>
              <a:t>We used a combination of the WHERE clause, LIKE, AND, and BETWEEN conditions to filter for failed landing outcomes in drone ship, their booster versions, and launch site names for the year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648773D-2E80-C040-AD71-BC2B9A7E8871}"/>
              </a:ext>
            </a:extLst>
          </p:cNvPr>
          <p:cNvPicPr>
            <a:picLocks noChangeAspect="1"/>
          </p:cNvPicPr>
          <p:nvPr/>
        </p:nvPicPr>
        <p:blipFill>
          <a:blip r:embed="rId3"/>
          <a:stretch>
            <a:fillRect/>
          </a:stretch>
        </p:blipFill>
        <p:spPr>
          <a:xfrm>
            <a:off x="1433023" y="2895158"/>
            <a:ext cx="9325955" cy="29550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94079"/>
            <a:ext cx="10515600" cy="2143856"/>
          </a:xfrm>
          <a:prstGeom prst="rect">
            <a:avLst/>
          </a:prstGeom>
        </p:spPr>
        <p:txBody>
          <a:bodyPr lIns="91440" tIns="45720" rIns="91440" bIns="45720" anchor="t"/>
          <a:lstStyle/>
          <a:p>
            <a:pPr>
              <a:lnSpc>
                <a:spcPct val="100000"/>
              </a:lnSpc>
              <a:spcBef>
                <a:spcPts val="1400"/>
              </a:spcBef>
            </a:pPr>
            <a:r>
              <a:rPr lang="en-US" sz="2200" dirty="0">
                <a:latin typeface="Abadi" panose="020B0604020104020204" pitchFamily="34" charset="0"/>
              </a:rPr>
              <a:t>We selected Landing outcomes and the COUNT of landing outcomes from the data and used the WHERE clause to filter for landing outcomes BETWEEN 2010-06-04 to 2010-03-20.</a:t>
            </a:r>
          </a:p>
          <a:p>
            <a:pPr>
              <a:lnSpc>
                <a:spcPct val="100000"/>
              </a:lnSpc>
              <a:spcBef>
                <a:spcPts val="1400"/>
              </a:spcBef>
            </a:pPr>
            <a:r>
              <a:rPr lang="en-US" sz="2200" dirty="0">
                <a:latin typeface="Abadi" panose="020B0604020104020204" pitchFamily="34" charset="0"/>
              </a:rPr>
              <a:t>We applied the GROUP BY clause to group the landing outcomes and the ORDER BY clause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18BAF18-5333-A1F7-3E48-43548CD62974}"/>
              </a:ext>
            </a:extLst>
          </p:cNvPr>
          <p:cNvPicPr>
            <a:picLocks noChangeAspect="1"/>
          </p:cNvPicPr>
          <p:nvPr/>
        </p:nvPicPr>
        <p:blipFill>
          <a:blip r:embed="rId3"/>
          <a:stretch>
            <a:fillRect/>
          </a:stretch>
        </p:blipFill>
        <p:spPr>
          <a:xfrm>
            <a:off x="1483192" y="3529782"/>
            <a:ext cx="9225616" cy="289778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147733"/>
            <a:ext cx="2743200" cy="401638"/>
          </a:xfrm>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450309"/>
            <a:ext cx="10515601" cy="1603375"/>
          </a:xfrm>
          <a:prstGeom prst="rect">
            <a:avLst/>
          </a:prstGeom>
        </p:spPr>
        <p:txBody>
          <a:bodyPr lIns="91440" tIns="45720" rIns="91440" bIns="45720" anchor="t">
            <a:normAutofit lnSpcReduction="10000"/>
          </a:bodyPr>
          <a:lstStyle/>
          <a:p>
            <a:pPr>
              <a:lnSpc>
                <a:spcPct val="100000"/>
              </a:lnSpc>
              <a:spcBef>
                <a:spcPts val="1400"/>
              </a:spcBef>
            </a:pPr>
            <a:r>
              <a:rPr lang="en-US" sz="2200" dirty="0">
                <a:latin typeface="Abadi" panose="020B0604020104020204" pitchFamily="34" charset="0"/>
              </a:rPr>
              <a:t>We used folium. Circle to add a highlighted circle area with a text label on a specific coordinate </a:t>
            </a:r>
          </a:p>
          <a:p>
            <a:pPr>
              <a:lnSpc>
                <a:spcPct val="100000"/>
              </a:lnSpc>
              <a:spcBef>
                <a:spcPts val="1400"/>
              </a:spcBef>
            </a:pPr>
            <a:r>
              <a:rPr lang="en-US" sz="2200" dirty="0">
                <a:latin typeface="Abadi" panose="020B0604020104020204" pitchFamily="34" charset="0"/>
              </a:rPr>
              <a:t>We can see that the SpaceX launch sites are in Coastal regions of the United States of America.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All Launch Sites Global Map Markers</a:t>
            </a:r>
          </a:p>
        </p:txBody>
      </p:sp>
      <p:pic>
        <p:nvPicPr>
          <p:cNvPr id="6" name="Picture 5">
            <a:extLst>
              <a:ext uri="{FF2B5EF4-FFF2-40B4-BE49-F238E27FC236}">
                <a16:creationId xmlns:a16="http://schemas.microsoft.com/office/drawing/2014/main" id="{5C0A852B-20C6-B5A1-8790-DE14A6CD9BE4}"/>
              </a:ext>
            </a:extLst>
          </p:cNvPr>
          <p:cNvPicPr>
            <a:picLocks noChangeAspect="1"/>
          </p:cNvPicPr>
          <p:nvPr/>
        </p:nvPicPr>
        <p:blipFill>
          <a:blip r:embed="rId3"/>
          <a:stretch>
            <a:fillRect/>
          </a:stretch>
        </p:blipFill>
        <p:spPr>
          <a:xfrm>
            <a:off x="906391" y="2910349"/>
            <a:ext cx="5060034" cy="3237384"/>
          </a:xfrm>
          <a:prstGeom prst="rect">
            <a:avLst/>
          </a:prstGeom>
        </p:spPr>
      </p:pic>
      <p:pic>
        <p:nvPicPr>
          <p:cNvPr id="8" name="Picture 7">
            <a:extLst>
              <a:ext uri="{FF2B5EF4-FFF2-40B4-BE49-F238E27FC236}">
                <a16:creationId xmlns:a16="http://schemas.microsoft.com/office/drawing/2014/main" id="{870BAF63-E766-C9E8-1BC2-11227F6512DA}"/>
              </a:ext>
            </a:extLst>
          </p:cNvPr>
          <p:cNvPicPr>
            <a:picLocks noChangeAspect="1"/>
          </p:cNvPicPr>
          <p:nvPr/>
        </p:nvPicPr>
        <p:blipFill>
          <a:blip r:embed="rId4"/>
          <a:stretch>
            <a:fillRect/>
          </a:stretch>
        </p:blipFill>
        <p:spPr>
          <a:xfrm>
            <a:off x="6225578" y="2910349"/>
            <a:ext cx="4978391" cy="323738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panose="020B0604020104020204" pitchFamily="34" charset="0"/>
              </a:rPr>
              <a:t>Markers showing launch sites with color labels</a:t>
            </a:r>
          </a:p>
        </p:txBody>
      </p:sp>
      <p:pic>
        <p:nvPicPr>
          <p:cNvPr id="4" name="Picture 3">
            <a:extLst>
              <a:ext uri="{FF2B5EF4-FFF2-40B4-BE49-F238E27FC236}">
                <a16:creationId xmlns:a16="http://schemas.microsoft.com/office/drawing/2014/main" id="{2019F258-25EB-2A8D-F6DF-10B6B0BF6426}"/>
              </a:ext>
            </a:extLst>
          </p:cNvPr>
          <p:cNvPicPr>
            <a:picLocks noChangeAspect="1"/>
          </p:cNvPicPr>
          <p:nvPr/>
        </p:nvPicPr>
        <p:blipFill>
          <a:blip r:embed="rId3"/>
          <a:stretch>
            <a:fillRect/>
          </a:stretch>
        </p:blipFill>
        <p:spPr>
          <a:xfrm>
            <a:off x="770011" y="1936956"/>
            <a:ext cx="6079541" cy="3657600"/>
          </a:xfrm>
          <a:prstGeom prst="rect">
            <a:avLst/>
          </a:prstGeom>
        </p:spPr>
      </p:pic>
      <p:pic>
        <p:nvPicPr>
          <p:cNvPr id="7" name="Picture 6">
            <a:extLst>
              <a:ext uri="{FF2B5EF4-FFF2-40B4-BE49-F238E27FC236}">
                <a16:creationId xmlns:a16="http://schemas.microsoft.com/office/drawing/2014/main" id="{1DF62E52-DF83-D5C1-1A44-94A039BF5F07}"/>
              </a:ext>
            </a:extLst>
          </p:cNvPr>
          <p:cNvPicPr>
            <a:picLocks noChangeAspect="1"/>
          </p:cNvPicPr>
          <p:nvPr/>
        </p:nvPicPr>
        <p:blipFill>
          <a:blip r:embed="rId4"/>
          <a:stretch>
            <a:fillRect/>
          </a:stretch>
        </p:blipFill>
        <p:spPr>
          <a:xfrm>
            <a:off x="7039079" y="2408591"/>
            <a:ext cx="3835398" cy="27143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Launch Site distance to landmarks</a:t>
            </a:r>
          </a:p>
        </p:txBody>
      </p:sp>
      <p:pic>
        <p:nvPicPr>
          <p:cNvPr id="4" name="Picture 3">
            <a:extLst>
              <a:ext uri="{FF2B5EF4-FFF2-40B4-BE49-F238E27FC236}">
                <a16:creationId xmlns:a16="http://schemas.microsoft.com/office/drawing/2014/main" id="{A3D0492D-0C0D-506D-8C5E-19D5121D8FC3}"/>
              </a:ext>
            </a:extLst>
          </p:cNvPr>
          <p:cNvPicPr>
            <a:picLocks noChangeAspect="1"/>
          </p:cNvPicPr>
          <p:nvPr/>
        </p:nvPicPr>
        <p:blipFill>
          <a:blip r:embed="rId3"/>
          <a:stretch>
            <a:fillRect/>
          </a:stretch>
        </p:blipFill>
        <p:spPr>
          <a:xfrm>
            <a:off x="809625" y="1504335"/>
            <a:ext cx="5578562" cy="3332060"/>
          </a:xfrm>
          <a:prstGeom prst="rect">
            <a:avLst/>
          </a:prstGeom>
        </p:spPr>
      </p:pic>
      <p:pic>
        <p:nvPicPr>
          <p:cNvPr id="7" name="Picture 6">
            <a:extLst>
              <a:ext uri="{FF2B5EF4-FFF2-40B4-BE49-F238E27FC236}">
                <a16:creationId xmlns:a16="http://schemas.microsoft.com/office/drawing/2014/main" id="{64127C92-ED23-B4C1-0A1C-4D09061400FB}"/>
              </a:ext>
            </a:extLst>
          </p:cNvPr>
          <p:cNvPicPr>
            <a:picLocks noChangeAspect="1"/>
          </p:cNvPicPr>
          <p:nvPr/>
        </p:nvPicPr>
        <p:blipFill>
          <a:blip r:embed="rId4"/>
          <a:stretch>
            <a:fillRect/>
          </a:stretch>
        </p:blipFill>
        <p:spPr>
          <a:xfrm>
            <a:off x="6518788" y="1504335"/>
            <a:ext cx="4739148" cy="2890684"/>
          </a:xfrm>
          <a:prstGeom prst="rect">
            <a:avLst/>
          </a:prstGeom>
        </p:spPr>
      </p:pic>
      <p:pic>
        <p:nvPicPr>
          <p:cNvPr id="10" name="Picture 9">
            <a:extLst>
              <a:ext uri="{FF2B5EF4-FFF2-40B4-BE49-F238E27FC236}">
                <a16:creationId xmlns:a16="http://schemas.microsoft.com/office/drawing/2014/main" id="{A118EB97-0FD6-5858-B932-4F675166F6CE}"/>
              </a:ext>
            </a:extLst>
          </p:cNvPr>
          <p:cNvPicPr>
            <a:picLocks noChangeAspect="1"/>
          </p:cNvPicPr>
          <p:nvPr/>
        </p:nvPicPr>
        <p:blipFill>
          <a:blip r:embed="rId5"/>
          <a:stretch>
            <a:fillRect/>
          </a:stretch>
        </p:blipFill>
        <p:spPr>
          <a:xfrm>
            <a:off x="1163886" y="5103266"/>
            <a:ext cx="2435020" cy="1047750"/>
          </a:xfrm>
          <a:prstGeom prst="rect">
            <a:avLst/>
          </a:prstGeom>
        </p:spPr>
      </p:pic>
      <p:pic>
        <p:nvPicPr>
          <p:cNvPr id="12" name="Picture 11">
            <a:extLst>
              <a:ext uri="{FF2B5EF4-FFF2-40B4-BE49-F238E27FC236}">
                <a16:creationId xmlns:a16="http://schemas.microsoft.com/office/drawing/2014/main" id="{4D35E8A9-AB89-4C71-AC1C-33E641D960E2}"/>
              </a:ext>
            </a:extLst>
          </p:cNvPr>
          <p:cNvPicPr>
            <a:picLocks noChangeAspect="1"/>
          </p:cNvPicPr>
          <p:nvPr/>
        </p:nvPicPr>
        <p:blipFill>
          <a:blip r:embed="rId6"/>
          <a:stretch>
            <a:fillRect/>
          </a:stretch>
        </p:blipFill>
        <p:spPr>
          <a:xfrm>
            <a:off x="3707698" y="5114733"/>
            <a:ext cx="2320113" cy="1047750"/>
          </a:xfrm>
          <a:prstGeom prst="rect">
            <a:avLst/>
          </a:prstGeom>
        </p:spPr>
      </p:pic>
      <p:pic>
        <p:nvPicPr>
          <p:cNvPr id="14" name="Picture 13">
            <a:extLst>
              <a:ext uri="{FF2B5EF4-FFF2-40B4-BE49-F238E27FC236}">
                <a16:creationId xmlns:a16="http://schemas.microsoft.com/office/drawing/2014/main" id="{C3B041CE-6C00-1309-2E97-A1A1964890DF}"/>
              </a:ext>
            </a:extLst>
          </p:cNvPr>
          <p:cNvPicPr>
            <a:picLocks noChangeAspect="1"/>
          </p:cNvPicPr>
          <p:nvPr/>
        </p:nvPicPr>
        <p:blipFill>
          <a:blip r:embed="rId7"/>
          <a:stretch>
            <a:fillRect/>
          </a:stretch>
        </p:blipFill>
        <p:spPr>
          <a:xfrm>
            <a:off x="7788224" y="4666621"/>
            <a:ext cx="2200275" cy="184786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025445"/>
            <a:ext cx="10161587" cy="4000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tx1">
                    <a:lumMod val="85000"/>
                    <a:lumOff val="15000"/>
                  </a:schemeClr>
                </a:solidFill>
                <a:latin typeface="Abadi" panose="020B0604020104020204" pitchFamily="34" charset="0"/>
              </a:rPr>
              <a:t>SpaceX advertises Falcon 9 rocket launches on its website, costing 62 million dollars; other providers cost upward of 165 million dollars each, much of the savings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tx1">
                    <a:lumMod val="85000"/>
                    <a:lumOff val="15000"/>
                  </a:schemeClr>
                </a:solidFill>
                <a:latin typeface="Abadi" panose="020B0604020104020204" pitchFamily="34" charset="0"/>
              </a:rPr>
              <a:t>What factors determine if the rocket will land successfully?</a:t>
            </a:r>
          </a:p>
          <a:p>
            <a:pPr lvl="1">
              <a:spcBef>
                <a:spcPts val="1400"/>
              </a:spcBef>
            </a:pPr>
            <a:r>
              <a:rPr lang="en-US" sz="1800" dirty="0">
                <a:solidFill>
                  <a:schemeClr val="tx1">
                    <a:lumMod val="85000"/>
                    <a:lumOff val="1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tx1">
                    <a:lumMod val="85000"/>
                    <a:lumOff val="15000"/>
                  </a:schemeClr>
                </a:solidFill>
                <a:latin typeface="Abadi" panose="020B0604020104020204" pitchFamily="34" charset="0"/>
              </a:rPr>
              <a:t>What operating conditions need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75123"/>
          </a:xfrm>
          <a:prstGeom prst="rect">
            <a:avLst/>
          </a:prstGeom>
        </p:spPr>
        <p:txBody>
          <a:bodyPr lIns="91440" tIns="45720" rIns="91440" bIns="45720" anchor="t">
            <a:normAutofit/>
          </a:bodyPr>
          <a:lstStyle/>
          <a:p>
            <a:pPr>
              <a:lnSpc>
                <a:spcPct val="100000"/>
              </a:lnSpc>
              <a:spcBef>
                <a:spcPts val="1400"/>
              </a:spcBef>
            </a:pPr>
            <a:r>
              <a:rPr lang="en-US" sz="2200" dirty="0">
                <a:latin typeface="Abadi" panose="020B0604020104020204" pitchFamily="34" charset="0"/>
              </a:rPr>
              <a:t>We can see that KS LC-39A had the most successful launches from all sites.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panose="020B0604020104020204" pitchFamily="34" charset="0"/>
              </a:rPr>
              <a:t>Pie chart showing the success percentage achieved by each launch site</a:t>
            </a:r>
          </a:p>
        </p:txBody>
      </p:sp>
      <p:pic>
        <p:nvPicPr>
          <p:cNvPr id="4" name="Picture 3">
            <a:extLst>
              <a:ext uri="{FF2B5EF4-FFF2-40B4-BE49-F238E27FC236}">
                <a16:creationId xmlns:a16="http://schemas.microsoft.com/office/drawing/2014/main" id="{5BE25D8F-6EFE-B1B7-389E-6960E7B842A6}"/>
              </a:ext>
            </a:extLst>
          </p:cNvPr>
          <p:cNvPicPr>
            <a:picLocks noChangeAspect="1"/>
          </p:cNvPicPr>
          <p:nvPr/>
        </p:nvPicPr>
        <p:blipFill rotWithShape="1">
          <a:blip r:embed="rId3"/>
          <a:srcRect l="33946" t="15749" r="41941" b="8335"/>
          <a:stretch/>
        </p:blipFill>
        <p:spPr>
          <a:xfrm>
            <a:off x="2064012" y="2357441"/>
            <a:ext cx="4380271" cy="3999377"/>
          </a:xfrm>
          <a:prstGeom prst="rect">
            <a:avLst/>
          </a:prstGeom>
        </p:spPr>
      </p:pic>
      <p:pic>
        <p:nvPicPr>
          <p:cNvPr id="7" name="Picture 6">
            <a:extLst>
              <a:ext uri="{FF2B5EF4-FFF2-40B4-BE49-F238E27FC236}">
                <a16:creationId xmlns:a16="http://schemas.microsoft.com/office/drawing/2014/main" id="{888939F7-CE92-91B1-2969-6094C9834E5D}"/>
              </a:ext>
            </a:extLst>
          </p:cNvPr>
          <p:cNvPicPr>
            <a:picLocks noChangeAspect="1"/>
          </p:cNvPicPr>
          <p:nvPr/>
        </p:nvPicPr>
        <p:blipFill rotWithShape="1">
          <a:blip r:embed="rId3"/>
          <a:srcRect l="90887" t="15865" b="50000"/>
          <a:stretch/>
        </p:blipFill>
        <p:spPr>
          <a:xfrm>
            <a:off x="7218574" y="2357441"/>
            <a:ext cx="2377710" cy="18614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10189612" cy="549049"/>
          </a:xfrm>
          <a:prstGeom prst="rect">
            <a:avLst/>
          </a:prstGeom>
        </p:spPr>
        <p:txBody>
          <a:bodyPr lIns="91440" tIns="45720" rIns="91440" bIns="45720" anchor="t">
            <a:normAutofit/>
          </a:bodyPr>
          <a:lstStyle/>
          <a:p>
            <a:pPr>
              <a:lnSpc>
                <a:spcPct val="100000"/>
              </a:lnSpc>
              <a:spcBef>
                <a:spcPts val="1400"/>
              </a:spcBef>
            </a:pPr>
            <a:r>
              <a:rPr lang="en-US" sz="2200" dirty="0">
                <a:latin typeface="Abadi" panose="020B0604020104020204" pitchFamily="34" charset="0"/>
              </a:rPr>
              <a:t>KSC LC-39A achieved a 76.9% success rate while getting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panose="020B0604020104020204" pitchFamily="34" charset="0"/>
              </a:rPr>
              <a:t>Pie chart showing the Launch site with the highest launch success ratio</a:t>
            </a:r>
          </a:p>
        </p:txBody>
      </p:sp>
      <p:pic>
        <p:nvPicPr>
          <p:cNvPr id="4" name="Picture 3">
            <a:extLst>
              <a:ext uri="{FF2B5EF4-FFF2-40B4-BE49-F238E27FC236}">
                <a16:creationId xmlns:a16="http://schemas.microsoft.com/office/drawing/2014/main" id="{A89756C6-3951-5678-CC5F-69FB34FA4F46}"/>
              </a:ext>
            </a:extLst>
          </p:cNvPr>
          <p:cNvPicPr>
            <a:picLocks noChangeAspect="1"/>
          </p:cNvPicPr>
          <p:nvPr/>
        </p:nvPicPr>
        <p:blipFill>
          <a:blip r:embed="rId3"/>
          <a:stretch>
            <a:fillRect/>
          </a:stretch>
        </p:blipFill>
        <p:spPr>
          <a:xfrm>
            <a:off x="1891042" y="2598871"/>
            <a:ext cx="8273538" cy="362752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1357158"/>
            <a:ext cx="10687961" cy="475324"/>
          </a:xfrm>
          <a:prstGeom prst="rect">
            <a:avLst/>
          </a:prstGeom>
        </p:spPr>
        <p:txBody>
          <a:bodyPr lIns="91440" tIns="45720" rIns="91440" bIns="45720" anchor="t">
            <a:normAutofit/>
          </a:bodyPr>
          <a:lstStyle/>
          <a:p>
            <a:pPr>
              <a:lnSpc>
                <a:spcPct val="100000"/>
              </a:lnSpc>
              <a:spcBef>
                <a:spcPts val="1400"/>
              </a:spcBef>
            </a:pPr>
            <a:r>
              <a:rPr lang="en-US" sz="2200" dirty="0">
                <a:latin typeface="Abadi" panose="020B0604020104020204" pitchFamily="34" charset="0"/>
              </a:rPr>
              <a:t>We can see the success rates for low payloads higher than heavily weighted payloads.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304800"/>
            <a:ext cx="10959872" cy="7828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panose="020B0604020104020204" pitchFamily="34" charset="0"/>
              </a:rPr>
              <a:t>Scatter plot of Payload vs Launch Outcome for all sites, with different payload selected in the range slider </a:t>
            </a:r>
          </a:p>
        </p:txBody>
      </p:sp>
      <p:pic>
        <p:nvPicPr>
          <p:cNvPr id="4" name="Picture 3">
            <a:extLst>
              <a:ext uri="{FF2B5EF4-FFF2-40B4-BE49-F238E27FC236}">
                <a16:creationId xmlns:a16="http://schemas.microsoft.com/office/drawing/2014/main" id="{5A45A577-3619-49E2-38FF-0EAE3ADD6419}"/>
              </a:ext>
            </a:extLst>
          </p:cNvPr>
          <p:cNvPicPr>
            <a:picLocks noChangeAspect="1"/>
          </p:cNvPicPr>
          <p:nvPr/>
        </p:nvPicPr>
        <p:blipFill rotWithShape="1">
          <a:blip r:embed="rId3"/>
          <a:srcRect l="1209" r="12016"/>
          <a:stretch/>
        </p:blipFill>
        <p:spPr>
          <a:xfrm>
            <a:off x="1417371" y="1952052"/>
            <a:ext cx="9053984" cy="2159415"/>
          </a:xfrm>
          <a:prstGeom prst="rect">
            <a:avLst/>
          </a:prstGeom>
        </p:spPr>
      </p:pic>
      <p:pic>
        <p:nvPicPr>
          <p:cNvPr id="7" name="Picture 6">
            <a:extLst>
              <a:ext uri="{FF2B5EF4-FFF2-40B4-BE49-F238E27FC236}">
                <a16:creationId xmlns:a16="http://schemas.microsoft.com/office/drawing/2014/main" id="{D66CE75C-1379-63EF-D31A-5D0A0E95CDEB}"/>
              </a:ext>
            </a:extLst>
          </p:cNvPr>
          <p:cNvPicPr>
            <a:picLocks noChangeAspect="1"/>
          </p:cNvPicPr>
          <p:nvPr/>
        </p:nvPicPr>
        <p:blipFill>
          <a:blip r:embed="rId4"/>
          <a:stretch>
            <a:fillRect/>
          </a:stretch>
        </p:blipFill>
        <p:spPr>
          <a:xfrm>
            <a:off x="1417371" y="4237456"/>
            <a:ext cx="9053984" cy="231574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09" y="1678151"/>
            <a:ext cx="10515601" cy="549049"/>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latin typeface="Abadi" panose="020B0604020104020204" pitchFamily="34" charset="0"/>
              </a:rPr>
              <a:t>The Logistic Regression and SVM are the models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EEF38DD-C500-2363-E9BD-7E42F8C00296}"/>
              </a:ext>
            </a:extLst>
          </p:cNvPr>
          <p:cNvPicPr>
            <a:picLocks noChangeAspect="1"/>
          </p:cNvPicPr>
          <p:nvPr/>
        </p:nvPicPr>
        <p:blipFill>
          <a:blip r:embed="rId3"/>
          <a:stretch>
            <a:fillRect/>
          </a:stretch>
        </p:blipFill>
        <p:spPr>
          <a:xfrm>
            <a:off x="1422723" y="2591510"/>
            <a:ext cx="9210172" cy="281055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87999" y="1923765"/>
            <a:ext cx="4686892" cy="3818274"/>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The confusion matrix for the Logistic Regression shows that the classifier can distinguish between the different classes. The major problem is the false positives. i.e., an unsuccessful landing is marked as a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93D9D11-F22C-263F-4FB5-5214D97357F7}"/>
              </a:ext>
            </a:extLst>
          </p:cNvPr>
          <p:cNvPicPr>
            <a:picLocks noChangeAspect="1"/>
          </p:cNvPicPr>
          <p:nvPr/>
        </p:nvPicPr>
        <p:blipFill>
          <a:blip r:embed="rId3"/>
          <a:stretch>
            <a:fillRect/>
          </a:stretch>
        </p:blipFill>
        <p:spPr>
          <a:xfrm>
            <a:off x="5771535" y="1791556"/>
            <a:ext cx="5357648" cy="413729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668957" cy="3994804"/>
          </a:xfrm>
          <a:prstGeom prst="rect">
            <a:avLst/>
          </a:prstGeom>
        </p:spPr>
        <p:txBody>
          <a:bodyPr>
            <a:noAutofit/>
          </a:bodyPr>
          <a:lstStyle/>
          <a:p>
            <a:pPr>
              <a:lnSpc>
                <a:spcPct val="100000"/>
              </a:lnSpc>
              <a:spcBef>
                <a:spcPts val="1400"/>
              </a:spcBef>
            </a:pPr>
            <a:r>
              <a:rPr lang="en-US" sz="2200" dirty="0">
                <a:latin typeface="Abadi" panose="020B0604020104020204" pitchFamily="34" charset="0"/>
              </a:rPr>
              <a:t>We can conclude that: </a:t>
            </a:r>
          </a:p>
          <a:p>
            <a:pPr lvl="1">
              <a:lnSpc>
                <a:spcPct val="100000"/>
              </a:lnSpc>
              <a:spcBef>
                <a:spcPts val="1400"/>
              </a:spcBef>
            </a:pPr>
            <a:r>
              <a:rPr lang="en-US" sz="1800" dirty="0">
                <a:latin typeface="Abadi" panose="020B0604020104020204" pitchFamily="34" charset="0"/>
              </a:rPr>
              <a:t>The larger the flight amount at a launch site, the greater the success rate at a launch site.</a:t>
            </a:r>
          </a:p>
          <a:p>
            <a:pPr lvl="1">
              <a:lnSpc>
                <a:spcPct val="100000"/>
              </a:lnSpc>
              <a:spcBef>
                <a:spcPts val="1400"/>
              </a:spcBef>
            </a:pPr>
            <a:r>
              <a:rPr lang="en-US" sz="1800" dirty="0">
                <a:latin typeface="Abadi" panose="020B0604020104020204" pitchFamily="34" charset="0"/>
              </a:rPr>
              <a:t>Launch success rate started to increase from 2013 till 2020.</a:t>
            </a:r>
          </a:p>
          <a:p>
            <a:pPr lvl="1">
              <a:lnSpc>
                <a:spcPct val="100000"/>
              </a:lnSpc>
              <a:spcBef>
                <a:spcPts val="1400"/>
              </a:spcBef>
            </a:pPr>
            <a:r>
              <a:rPr lang="en-US" sz="1800" dirty="0">
                <a:latin typeface="Abadi" panose="020B0604020104020204" pitchFamily="34" charset="0"/>
              </a:rPr>
              <a:t>Orbits ES-L1, GEO, HEO, SSO, and VLEO had the most success rate. </a:t>
            </a:r>
          </a:p>
          <a:p>
            <a:pPr lvl="1">
              <a:lnSpc>
                <a:spcPct val="100000"/>
              </a:lnSpc>
              <a:spcBef>
                <a:spcPts val="1400"/>
              </a:spcBef>
            </a:pPr>
            <a:r>
              <a:rPr lang="en-US" sz="1800" dirty="0">
                <a:latin typeface="Abadi" panose="020B0604020104020204" pitchFamily="34" charset="0"/>
              </a:rPr>
              <a:t>KSC LC-39A had the most successful launches of any site.</a:t>
            </a:r>
          </a:p>
          <a:p>
            <a:pPr lvl="1">
              <a:lnSpc>
                <a:spcPct val="100000"/>
              </a:lnSpc>
              <a:spcBef>
                <a:spcPts val="1400"/>
              </a:spcBef>
            </a:pPr>
            <a:r>
              <a:rPr lang="en-US" sz="1800" dirty="0">
                <a:latin typeface="Abadi" panose="020B0604020104020204" pitchFamily="34" charset="0"/>
              </a:rPr>
              <a:t>The Logistic Regression classifier is the best machine learning algorithm for this task. </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2325936"/>
            <a:ext cx="10104817" cy="43796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IN" sz="2200" dirty="0">
                <a:solidFill>
                  <a:schemeClr val="tx1"/>
                </a:solidFill>
                <a:latin typeface="Abadi" panose="020B0604020104020204" pitchFamily="34" charset="0"/>
              </a:rPr>
              <a:t>Data collection methodology:</a:t>
            </a:r>
          </a:p>
          <a:p>
            <a:pPr lvl="1">
              <a:lnSpc>
                <a:spcPct val="100000"/>
              </a:lnSpc>
              <a:spcBef>
                <a:spcPts val="1400"/>
              </a:spcBef>
            </a:pPr>
            <a:r>
              <a:rPr lang="en-IN" sz="1800" dirty="0">
                <a:solidFill>
                  <a:schemeClr val="tx1">
                    <a:lumMod val="65000"/>
                    <a:lumOff val="35000"/>
                  </a:schemeClr>
                </a:solidFill>
                <a:latin typeface="Abadi" panose="020B0604020104020204" pitchFamily="34" charset="0"/>
              </a:rPr>
              <a:t>Data was collected using SpaceX API and Web Scraping from Wikipedia. </a:t>
            </a:r>
          </a:p>
          <a:p>
            <a:pPr>
              <a:lnSpc>
                <a:spcPct val="100000"/>
              </a:lnSpc>
              <a:spcBef>
                <a:spcPts val="1400"/>
              </a:spcBef>
            </a:pPr>
            <a:r>
              <a:rPr lang="en-IN" sz="2200" dirty="0">
                <a:solidFill>
                  <a:schemeClr val="tx1"/>
                </a:solidFill>
                <a:latin typeface="Abadi" panose="020B0604020104020204" pitchFamily="34" charset="0"/>
              </a:rPr>
              <a:t>Perform data wrangling:</a:t>
            </a:r>
          </a:p>
          <a:p>
            <a:pPr lvl="1">
              <a:lnSpc>
                <a:spcPct val="100000"/>
              </a:lnSpc>
              <a:spcBef>
                <a:spcPts val="1400"/>
              </a:spcBef>
            </a:pPr>
            <a:r>
              <a:rPr lang="en-IN" sz="1800" dirty="0">
                <a:solidFill>
                  <a:schemeClr val="tx1">
                    <a:lumMod val="65000"/>
                    <a:lumOff val="35000"/>
                  </a:schemeClr>
                </a:solidFill>
                <a:latin typeface="Abadi" panose="020B0604020104020204" pitchFamily="34" charset="0"/>
              </a:rPr>
              <a:t>One-hot encoding was applied to Categorical features</a:t>
            </a:r>
            <a:r>
              <a:rPr lang="en-IN" sz="1800" dirty="0">
                <a:solidFill>
                  <a:schemeClr val="tx1"/>
                </a:solidFill>
                <a:latin typeface="Abadi" panose="020B0604020104020204" pitchFamily="34" charset="0"/>
              </a:rPr>
              <a:t>.</a:t>
            </a:r>
          </a:p>
          <a:p>
            <a:pPr>
              <a:lnSpc>
                <a:spcPct val="100000"/>
              </a:lnSpc>
              <a:spcBef>
                <a:spcPts val="1400"/>
              </a:spcBef>
            </a:pPr>
            <a:r>
              <a:rPr lang="en-IN" sz="2200" dirty="0">
                <a:solidFill>
                  <a:schemeClr val="tx1"/>
                </a:solidFill>
                <a:latin typeface="Abadi" panose="020B0604020104020204" pitchFamily="34" charset="0"/>
              </a:rPr>
              <a:t>Perform exploratory data analysis (EDA) using visualization and SQL </a:t>
            </a:r>
          </a:p>
          <a:p>
            <a:pPr>
              <a:lnSpc>
                <a:spcPct val="100000"/>
              </a:lnSpc>
              <a:spcBef>
                <a:spcPts val="1400"/>
              </a:spcBef>
            </a:pPr>
            <a:r>
              <a:rPr lang="en-IN" sz="2200" dirty="0">
                <a:solidFill>
                  <a:schemeClr val="tx1"/>
                </a:solidFill>
                <a:latin typeface="Abadi" panose="020B0604020104020204" pitchFamily="34" charset="0"/>
              </a:rPr>
              <a:t>Perform interactive visual analytics using Folium and </a:t>
            </a:r>
            <a:r>
              <a:rPr lang="en-IN" sz="2200" dirty="0" err="1">
                <a:solidFill>
                  <a:schemeClr val="tx1"/>
                </a:solidFill>
                <a:latin typeface="Abadi" panose="020B0604020104020204" pitchFamily="34" charset="0"/>
              </a:rPr>
              <a:t>Plotly</a:t>
            </a:r>
            <a:r>
              <a:rPr lang="en-IN" sz="2200" dirty="0">
                <a:solidFill>
                  <a:schemeClr val="tx1"/>
                </a:solidFill>
                <a:latin typeface="Abadi" panose="020B0604020104020204" pitchFamily="34" charset="0"/>
              </a:rPr>
              <a:t> Dash </a:t>
            </a:r>
          </a:p>
          <a:p>
            <a:pPr>
              <a:lnSpc>
                <a:spcPct val="100000"/>
              </a:lnSpc>
              <a:spcBef>
                <a:spcPts val="1400"/>
              </a:spcBef>
            </a:pPr>
            <a:r>
              <a:rPr lang="en-IN" sz="2200" dirty="0">
                <a:solidFill>
                  <a:schemeClr val="tx1"/>
                </a:solidFill>
                <a:latin typeface="Abadi" panose="020B0604020104020204" pitchFamily="34" charset="0"/>
              </a:rPr>
              <a:t>Perform predictive analysis using classification models:</a:t>
            </a:r>
          </a:p>
          <a:p>
            <a:pPr lvl="1">
              <a:lnSpc>
                <a:spcPct val="100000"/>
              </a:lnSpc>
              <a:spcBef>
                <a:spcPts val="1400"/>
              </a:spcBef>
            </a:pPr>
            <a:r>
              <a:rPr lang="en-IN" sz="1800" dirty="0">
                <a:solidFill>
                  <a:schemeClr val="tx1">
                    <a:lumMod val="65000"/>
                    <a:lumOff val="35000"/>
                  </a:schemeClr>
                </a:solidFill>
                <a:latin typeface="Abadi" panose="020B0604020104020204" pitchFamily="34" charset="0"/>
              </a:rPr>
              <a:t>How to build, tune, and evaluate classification models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TextBox 1">
            <a:extLst>
              <a:ext uri="{FF2B5EF4-FFF2-40B4-BE49-F238E27FC236}">
                <a16:creationId xmlns:a16="http://schemas.microsoft.com/office/drawing/2014/main" id="{0C07594B-1224-F8BC-8DF1-67BA0CDAF96A}"/>
              </a:ext>
            </a:extLst>
          </p:cNvPr>
          <p:cNvSpPr txBox="1"/>
          <p:nvPr/>
        </p:nvSpPr>
        <p:spPr>
          <a:xfrm>
            <a:off x="770011" y="1641987"/>
            <a:ext cx="3438195" cy="523220"/>
          </a:xfrm>
          <a:prstGeom prst="rect">
            <a:avLst/>
          </a:prstGeom>
          <a:noFill/>
        </p:spPr>
        <p:txBody>
          <a:bodyPr wrap="square" rtlCol="0">
            <a:spAutoFit/>
          </a:bodyPr>
          <a:lstStyle/>
          <a:p>
            <a:r>
              <a:rPr lang="en-IN" sz="2800" dirty="0">
                <a:solidFill>
                  <a:srgbClr val="0B49CB"/>
                </a:solidFill>
              </a:rPr>
              <a:t>Executive Summary: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latin typeface="Abadi" panose="020B0604020104020204" pitchFamily="34" charset="0"/>
              </a:rPr>
              <a:t>Data Collection was done using various methods.</a:t>
            </a:r>
          </a:p>
          <a:p>
            <a:pPr>
              <a:lnSpc>
                <a:spcPct val="100000"/>
              </a:lnSpc>
              <a:spcBef>
                <a:spcPts val="1400"/>
              </a:spcBef>
            </a:pPr>
            <a:r>
              <a:rPr lang="en-US" sz="2200" dirty="0">
                <a:latin typeface="Abadi" panose="020B0604020104020204" pitchFamily="34" charset="0"/>
              </a:rPr>
              <a:t>Data collection was done using get request to the SpaceX API.</a:t>
            </a:r>
          </a:p>
          <a:p>
            <a:pPr>
              <a:lnSpc>
                <a:spcPct val="100000"/>
              </a:lnSpc>
              <a:spcBef>
                <a:spcPts val="1400"/>
              </a:spcBef>
            </a:pPr>
            <a:r>
              <a:rPr lang="en-US" sz="2200" dirty="0">
                <a:latin typeface="Abadi" panose="020B0604020104020204" pitchFamily="34" charset="0"/>
              </a:rPr>
              <a:t>Next, we decoded the response content as a JSON using .</a:t>
            </a:r>
            <a:r>
              <a:rPr lang="en-US" sz="2200" dirty="0" err="1">
                <a:latin typeface="Abadi" panose="020B0604020104020204" pitchFamily="34" charset="0"/>
              </a:rPr>
              <a:t>json</a:t>
            </a:r>
            <a:r>
              <a:rPr lang="en-US" sz="2200" dirty="0">
                <a:latin typeface="Abadi" panose="020B0604020104020204" pitchFamily="34" charset="0"/>
              </a:rPr>
              <a:t>() function call and turn it into a pandas </a:t>
            </a:r>
            <a:r>
              <a:rPr lang="en-US" sz="2200" dirty="0" err="1">
                <a:latin typeface="Abadi" panose="020B0604020104020204" pitchFamily="34" charset="0"/>
              </a:rPr>
              <a:t>dataframe</a:t>
            </a:r>
            <a:r>
              <a:rPr lang="en-US" sz="2200" dirty="0">
                <a:latin typeface="Abadi" panose="020B0604020104020204" pitchFamily="34" charset="0"/>
              </a:rPr>
              <a:t> using .</a:t>
            </a:r>
            <a:r>
              <a:rPr lang="en-US" sz="2200" dirty="0" err="1">
                <a:latin typeface="Abadi" panose="020B0604020104020204" pitchFamily="34" charset="0"/>
              </a:rPr>
              <a:t>json_normalize</a:t>
            </a:r>
            <a:r>
              <a:rPr lang="en-US" sz="2200" dirty="0">
                <a:latin typeface="Abadi" panose="020B0604020104020204" pitchFamily="34" charset="0"/>
              </a:rPr>
              <a:t>().</a:t>
            </a:r>
          </a:p>
          <a:p>
            <a:pPr>
              <a:lnSpc>
                <a:spcPct val="100000"/>
              </a:lnSpc>
              <a:spcBef>
                <a:spcPts val="1400"/>
              </a:spcBef>
            </a:pPr>
            <a:r>
              <a:rPr lang="en-US" sz="2200" dirty="0">
                <a:latin typeface="Abadi" panose="020B0604020104020204" pitchFamily="34" charset="0"/>
              </a:rPr>
              <a:t>We then cleaned the data, checked for missing values, and fill in missing values where necessary.</a:t>
            </a:r>
          </a:p>
          <a:p>
            <a:pPr>
              <a:lnSpc>
                <a:spcPct val="100000"/>
              </a:lnSpc>
              <a:spcBef>
                <a:spcPts val="1400"/>
              </a:spcBef>
            </a:pPr>
            <a:r>
              <a:rPr lang="en-US" sz="2200" dirty="0">
                <a:latin typeface="Abadi" panose="020B0604020104020204" pitchFamily="34" charset="0"/>
              </a:rPr>
              <a:t>In addition, we performed web scraping from Wikipedia for Falcon 9 launch records with </a:t>
            </a:r>
            <a:r>
              <a:rPr lang="en-US" sz="2200" dirty="0" err="1">
                <a:latin typeface="Abadi" panose="020B0604020104020204" pitchFamily="34" charset="0"/>
              </a:rPr>
              <a:t>BeautifulSoup</a:t>
            </a:r>
            <a:r>
              <a:rPr lang="en-US" sz="2200" dirty="0">
                <a:latin typeface="Abadi" panose="020B0604020104020204" pitchFamily="34" charset="0"/>
              </a:rPr>
              <a:t>.</a:t>
            </a:r>
          </a:p>
          <a:p>
            <a:pPr>
              <a:lnSpc>
                <a:spcPct val="100000"/>
              </a:lnSpc>
              <a:spcBef>
                <a:spcPts val="1400"/>
              </a:spcBef>
            </a:pPr>
            <a:r>
              <a:rPr lang="en-US" sz="2200" dirty="0">
                <a:latin typeface="Abadi" panose="020B0604020104020204" pitchFamily="34" charset="0"/>
              </a:rPr>
              <a:t>The objective was to extract the launch records as an HTML table, parse the table and convert it to a pandas data frame for future analysis.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We used the get request to the SpaceX API to collect data, clean the requested data, and did some basic data wrangling and formatting</a:t>
            </a:r>
            <a:r>
              <a:rPr lang="en-US" sz="1600" dirty="0"/>
              <a:t>.</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D89968A-65B4-F5BD-E277-1BB0AF81EA00}"/>
              </a:ext>
            </a:extLst>
          </p:cNvPr>
          <p:cNvPicPr>
            <a:picLocks noChangeAspect="1"/>
          </p:cNvPicPr>
          <p:nvPr/>
        </p:nvPicPr>
        <p:blipFill>
          <a:blip r:embed="rId3"/>
          <a:stretch>
            <a:fillRect/>
          </a:stretch>
        </p:blipFill>
        <p:spPr>
          <a:xfrm>
            <a:off x="5824611" y="1792288"/>
            <a:ext cx="5461000"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11474" cy="4206875"/>
          </a:xfrm>
          <a:prstGeom prst="rect">
            <a:avLst/>
          </a:prstGeom>
        </p:spPr>
        <p:txBody>
          <a:bodyPr lIns="91440" tIns="45720" rIns="91440" bIns="45720" anchor="t">
            <a:noAutofit/>
          </a:bodyPr>
          <a:lstStyle/>
          <a:p>
            <a:pPr>
              <a:lnSpc>
                <a:spcPct val="100000"/>
              </a:lnSpc>
              <a:spcBef>
                <a:spcPts val="1400"/>
              </a:spcBef>
            </a:pPr>
            <a:r>
              <a:rPr lang="en-US" sz="2200" dirty="0">
                <a:latin typeface="Abadi" panose="020B0604020104020204" pitchFamily="34" charset="0"/>
              </a:rPr>
              <a:t>We applied web scrapping to web scrap Falcon 9 launch records with </a:t>
            </a:r>
            <a:r>
              <a:rPr lang="en-US" sz="2200" dirty="0" err="1">
                <a:latin typeface="Abadi" panose="020B0604020104020204" pitchFamily="34" charset="0"/>
              </a:rPr>
              <a:t>BeautifulSoup</a:t>
            </a:r>
            <a:r>
              <a:rPr lang="en-US" sz="2200" dirty="0">
                <a:latin typeface="Abadi" panose="020B0604020104020204" pitchFamily="34" charset="0"/>
              </a:rPr>
              <a:t>.</a:t>
            </a:r>
          </a:p>
          <a:p>
            <a:pPr>
              <a:lnSpc>
                <a:spcPct val="100000"/>
              </a:lnSpc>
              <a:spcBef>
                <a:spcPts val="1400"/>
              </a:spcBef>
            </a:pPr>
            <a:r>
              <a:rPr lang="en-US" sz="2200" dirty="0">
                <a:latin typeface="Abadi" panose="020B0604020104020204" pitchFamily="34" charset="0"/>
              </a:rPr>
              <a:t>We parsed the table and converted it into a pandas data frame.</a:t>
            </a:r>
          </a:p>
          <a:p>
            <a:pPr>
              <a:lnSpc>
                <a:spcPct val="100000"/>
              </a:lnSpc>
              <a:spcBef>
                <a:spcPts val="1400"/>
              </a:spcBef>
            </a:pPr>
            <a:r>
              <a:rPr lang="en-US" sz="2200" dirty="0">
                <a:latin typeface="Abadi" panose="020B0604020104020204" pitchFamily="34" charset="0"/>
              </a:rPr>
              <a:t>The GitHub URL of the completed web scraping notebook.</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7" name="Picture 6">
            <a:extLst>
              <a:ext uri="{FF2B5EF4-FFF2-40B4-BE49-F238E27FC236}">
                <a16:creationId xmlns:a16="http://schemas.microsoft.com/office/drawing/2014/main" id="{5E5AFDC0-2F9E-A55A-7D92-754F15676FA4}"/>
              </a:ext>
            </a:extLst>
          </p:cNvPr>
          <p:cNvPicPr>
            <a:picLocks noChangeAspect="1"/>
          </p:cNvPicPr>
          <p:nvPr/>
        </p:nvPicPr>
        <p:blipFill>
          <a:blip r:embed="rId3"/>
          <a:stretch>
            <a:fillRect/>
          </a:stretch>
        </p:blipFill>
        <p:spPr>
          <a:xfrm>
            <a:off x="5910262" y="1762249"/>
            <a:ext cx="5461000" cy="423691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215</TotalTime>
  <Words>1831</Words>
  <Application>Microsoft Macintosh PowerPoint</Application>
  <PresentationFormat>Widescreen</PresentationFormat>
  <Paragraphs>200</Paragraphs>
  <Slides>48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angela lora</cp:lastModifiedBy>
  <cp:revision>251</cp:revision>
  <dcterms:created xsi:type="dcterms:W3CDTF">2021-04-29T18:58:34Z</dcterms:created>
  <dcterms:modified xsi:type="dcterms:W3CDTF">2023-02-08T18:19:39Z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